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19" r:id="rId2"/>
    <p:sldId id="420" r:id="rId3"/>
    <p:sldId id="418" r:id="rId4"/>
    <p:sldId id="421" r:id="rId5"/>
    <p:sldId id="433" r:id="rId6"/>
    <p:sldId id="422" r:id="rId7"/>
    <p:sldId id="423" r:id="rId8"/>
    <p:sldId id="424" r:id="rId9"/>
    <p:sldId id="434" r:id="rId10"/>
    <p:sldId id="425" r:id="rId11"/>
    <p:sldId id="428" r:id="rId12"/>
    <p:sldId id="427" r:id="rId13"/>
    <p:sldId id="429" r:id="rId14"/>
    <p:sldId id="430" r:id="rId15"/>
    <p:sldId id="43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 治宏" initials="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C0224"/>
    <a:srgbClr val="10032F"/>
    <a:srgbClr val="1B0553"/>
    <a:srgbClr val="2A087E"/>
    <a:srgbClr val="D9D9D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>
        <p:guide orient="horz" pos="22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1C62D-008D-4C98-A896-3FBD7629BC03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C940E-1B36-4881-89B3-B1F4190CA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从正常生活开始思考：正常生活秩序下他们会做什么？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rgbClr val="0C0224"/>
            </a:gs>
            <a:gs pos="0">
              <a:schemeClr val="accent1">
                <a:lumMod val="95000"/>
                <a:lumOff val="5000"/>
              </a:schemeClr>
            </a:gs>
            <a:gs pos="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9287" y="2490662"/>
            <a:ext cx="7255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</a:rPr>
              <a:t>易感人群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58" y="0"/>
            <a:ext cx="5900928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352656" y="1469466"/>
            <a:ext cx="179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“打牌”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25263" y="1490980"/>
            <a:ext cx="230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“广场舞”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" b="99566" l="9980" r="89819">
                        <a14:foregroundMark x1="55040" y1="34258" x2="55040" y2="34258"/>
                        <a14:foregroundMark x1="46169" y1="8413" x2="32157" y2="45707"/>
                        <a14:foregroundMark x1="32157" y1="45707" x2="32964" y2="60191"/>
                        <a14:foregroundMark x1="32964" y1="60191" x2="40222" y2="69124"/>
                        <a14:foregroundMark x1="40222" y1="69124" x2="49798" y2="70685"/>
                        <a14:foregroundMark x1="49798" y1="70685" x2="60887" y2="60538"/>
                        <a14:foregroundMark x1="60887" y1="60538" x2="64113" y2="46748"/>
                        <a14:foregroundMark x1="64113" y1="46748" x2="59980" y2="34605"/>
                        <a14:foregroundMark x1="59980" y1="34605" x2="56754" y2="30789"/>
                        <a14:foregroundMark x1="37399" y1="8413" x2="47379" y2="14224"/>
                        <a14:foregroundMark x1="47379" y1="14224" x2="57460" y2="25065"/>
                        <a14:foregroundMark x1="57460" y1="25065" x2="61089" y2="33912"/>
                        <a14:foregroundMark x1="61089" y1="33912" x2="60988" y2="41891"/>
                        <a14:foregroundMark x1="60988" y1="41891" x2="59677" y2="44406"/>
                        <a14:foregroundMark x1="29133" y1="7546" x2="43246" y2="7459"/>
                        <a14:foregroundMark x1="43246" y1="7459" x2="63710" y2="9280"/>
                        <a14:foregroundMark x1="63710" y1="9280" x2="78629" y2="7979"/>
                        <a14:foregroundMark x1="62702" y1="2515" x2="29133" y2="2689"/>
                        <a14:foregroundMark x1="29133" y1="2689" x2="30242" y2="18994"/>
                        <a14:foregroundMark x1="26411" y1="2775" x2="26411" y2="2775"/>
                        <a14:foregroundMark x1="29133" y1="1301" x2="29133" y2="1301"/>
                        <a14:foregroundMark x1="29335" y1="781" x2="29335" y2="781"/>
                        <a14:foregroundMark x1="28831" y1="867" x2="28831" y2="867"/>
                        <a14:foregroundMark x1="24194" y1="5464" x2="24194" y2="5464"/>
                        <a14:foregroundMark x1="24294" y1="5637" x2="24294" y2="5637"/>
                        <a14:foregroundMark x1="23790" y1="5898" x2="23790" y2="5898"/>
                        <a14:foregroundMark x1="23690" y1="5291" x2="23690" y2="5291"/>
                        <a14:foregroundMark x1="24899" y1="4337" x2="24899" y2="4337"/>
                        <a14:foregroundMark x1="23992" y1="4423" x2="23992" y2="4423"/>
                        <a14:foregroundMark x1="23992" y1="4597" x2="23992" y2="4597"/>
                        <a14:foregroundMark x1="23992" y1="4597" x2="23992" y2="4597"/>
                        <a14:foregroundMark x1="33266" y1="80919" x2="33266" y2="80919"/>
                        <a14:foregroundMark x1="66230" y1="56895" x2="67843" y2="64354"/>
                        <a14:foregroundMark x1="67843" y1="64354" x2="65020" y2="75455"/>
                        <a14:foregroundMark x1="65020" y1="75455" x2="60484" y2="82394"/>
                        <a14:foregroundMark x1="60484" y1="82394" x2="58770" y2="82654"/>
                        <a14:foregroundMark x1="35685" y1="92454" x2="66028" y2="88291"/>
                        <a14:foregroundMark x1="29032" y1="96271" x2="37500" y2="95490"/>
                        <a14:foregroundMark x1="37500" y1="95490" x2="47177" y2="96357"/>
                        <a14:foregroundMark x1="47177" y1="96357" x2="56754" y2="99480"/>
                        <a14:foregroundMark x1="56754" y1="99480" x2="70665" y2="99653"/>
                        <a14:foregroundMark x1="70665" y1="99653" x2="73085" y2="96704"/>
                        <a14:foregroundMark x1="74496" y1="1648" x2="74496" y2="1648"/>
                        <a14:foregroundMark x1="74798" y1="1474" x2="74798" y2="1474"/>
                        <a14:foregroundMark x1="75504" y1="2255" x2="75504" y2="2255"/>
                        <a14:foregroundMark x1="75302" y1="2082" x2="75302" y2="2082"/>
                        <a14:foregroundMark x1="76008" y1="2255" x2="76008" y2="2255"/>
                        <a14:foregroundMark x1="75302" y1="1648" x2="75302" y2="1648"/>
                        <a14:foregroundMark x1="73589" y1="607" x2="73589" y2="607"/>
                        <a14:foregroundMark x1="79133" y1="7892" x2="79133" y2="7892"/>
                        <a14:foregroundMark x1="23286" y1="8326" x2="23286" y2="8326"/>
                        <a14:foregroundMark x1="23488" y1="7546" x2="23488" y2="7546"/>
                        <a14:foregroundMark x1="23488" y1="8326" x2="23488" y2="8326"/>
                        <a14:foregroundMark x1="23185" y1="7979" x2="23185" y2="7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2189" y="17145"/>
            <a:ext cx="5900378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263" y="3413125"/>
            <a:ext cx="2786113" cy="2780017"/>
          </a:xfrm>
          <a:prstGeom prst="rect">
            <a:avLst/>
          </a:prstGeom>
        </p:spPr>
      </p:pic>
      <p:sp>
        <p:nvSpPr>
          <p:cNvPr id="19" name="箭头: 右 18"/>
          <p:cNvSpPr/>
          <p:nvPr/>
        </p:nvSpPr>
        <p:spPr>
          <a:xfrm>
            <a:off x="4429760" y="2676525"/>
            <a:ext cx="2397760" cy="127571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00" b="90000" l="10000" r="90000">
                        <a14:foregroundMark x1="47800" y1="10500" x2="47800" y2="10500"/>
                        <a14:foregroundMark x1="48700" y1="10200" x2="48700" y2="10200"/>
                        <a14:foregroundMark x1="49300" y1="9500" x2="49300" y2="9500"/>
                        <a14:foregroundMark x1="49300" y1="8600" x2="49300" y2="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20278"/>
            <a:ext cx="1224280" cy="122428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2042160" y="1622425"/>
            <a:ext cx="1198880" cy="482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457200" y="1061085"/>
            <a:ext cx="1778000" cy="447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375920" y="2105025"/>
            <a:ext cx="1473200" cy="4470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843280" y="2676525"/>
            <a:ext cx="2397760" cy="447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4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8" grpId="0"/>
      <p:bldP spid="18" grpId="1"/>
      <p:bldP spid="19" grpId="0" animBg="1"/>
      <p:bldP spid="9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F5FAAAB-AB7F-417A-B952-574436329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3" r="19143" b="-1"/>
          <a:stretch/>
        </p:blipFill>
        <p:spPr>
          <a:xfrm>
            <a:off x="7918912" y="1387796"/>
            <a:ext cx="4103047" cy="46706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D962CD-3B5F-4343-B455-9EDB776A6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/>
          <a:stretch/>
        </p:blipFill>
        <p:spPr>
          <a:xfrm>
            <a:off x="38409" y="1186051"/>
            <a:ext cx="3504563" cy="4796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D30961-9DB8-4A65-8219-D2DE8A584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27" y="1846917"/>
            <a:ext cx="1515647" cy="39260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DE2784-2C4A-40B7-8BD0-14514A4D2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32" b="94582" l="10000" r="90000">
                        <a14:foregroundMark x1="79500" y1="13770" x2="77833" y2="78330"/>
                        <a14:foregroundMark x1="68667" y1="7449" x2="68667" y2="7449"/>
                        <a14:foregroundMark x1="68333" y1="2257" x2="68333" y2="2257"/>
                        <a14:foregroundMark x1="76833" y1="89616" x2="76833" y2="89616"/>
                        <a14:foregroundMark x1="77000" y1="90519" x2="77000" y2="90519"/>
                        <a14:foregroundMark x1="76000" y1="92551" x2="76000" y2="92551"/>
                        <a14:foregroundMark x1="76500" y1="93002" x2="76500" y2="93002"/>
                        <a14:foregroundMark x1="78500" y1="93002" x2="78500" y2="93002"/>
                        <a14:foregroundMark x1="74000" y1="90971" x2="73500" y2="91874"/>
                        <a14:foregroundMark x1="83667" y1="90519" x2="83667" y2="90519"/>
                        <a14:foregroundMark x1="83167" y1="93454" x2="83167" y2="93454"/>
                        <a14:foregroundMark x1="82500" y1="94582" x2="84333" y2="89391"/>
                        <a14:backgroundMark x1="13000" y1="13093" x2="33167" y2="62302"/>
                        <a14:backgroundMark x1="33167" y1="62302" x2="35000" y2="73138"/>
                        <a14:backgroundMark x1="35000" y1="73138" x2="33333" y2="81490"/>
                        <a14:backgroundMark x1="33333" y1="81490" x2="32667" y2="82844"/>
                        <a14:backgroundMark x1="19167" y1="51693" x2="23667" y2="87585"/>
                        <a14:backgroundMark x1="23667" y1="87585" x2="23667" y2="93454"/>
                        <a14:backgroundMark x1="24167" y1="49887" x2="29167" y2="74718"/>
                        <a14:backgroundMark x1="29167" y1="74718" x2="31333" y2="99097"/>
                        <a14:backgroundMark x1="20833" y1="62528" x2="15000" y2="89842"/>
                        <a14:backgroundMark x1="17000" y1="58465" x2="15500" y2="79233"/>
                        <a14:backgroundMark x1="15500" y1="79233" x2="12833" y2="89616"/>
                        <a14:backgroundMark x1="14333" y1="60497" x2="12833" y2="80135"/>
                        <a14:backgroundMark x1="12833" y1="80135" x2="12333" y2="8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03" y="2453403"/>
            <a:ext cx="4754182" cy="35101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810883-C5C3-49EB-8DD9-557A19D62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2972" y="1204542"/>
            <a:ext cx="4205899" cy="47590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F1C8DD-F400-4FE1-91AB-34F2DD047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454" y="2061225"/>
            <a:ext cx="2023144" cy="373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B8471D-590F-4EEB-AD78-D0F4EC3F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06" y="81788"/>
            <a:ext cx="5117107" cy="58242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2F936F-68AE-438E-815A-AD82BDD2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286" y="-840425"/>
            <a:ext cx="8632241" cy="57493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5D15AD8-3711-4B73-A114-B10A5BFC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4" y="161232"/>
            <a:ext cx="6349300" cy="3503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79F74D-3B2A-482D-AD78-426DC3F2F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7" b="97517" l="6167" r="90000">
                        <a14:foregroundMark x1="23167" y1="21670" x2="23167" y2="21670"/>
                        <a14:foregroundMark x1="22333" y1="14673" x2="22667" y2="14673"/>
                        <a14:foregroundMark x1="26500" y1="15801" x2="20833" y2="18510"/>
                        <a14:foregroundMark x1="19833" y1="14221" x2="25667" y2="17833"/>
                        <a14:foregroundMark x1="25667" y1="17833" x2="23500" y2="27991"/>
                        <a14:foregroundMark x1="23500" y1="27991" x2="19000" y2="19639"/>
                        <a14:foregroundMark x1="19000" y1="19639" x2="24500" y2="13995"/>
                        <a14:foregroundMark x1="24500" y1="13995" x2="28167" y2="22122"/>
                        <a14:foregroundMark x1="28167" y1="22122" x2="21667" y2="19187"/>
                        <a14:foregroundMark x1="21667" y1="19187" x2="24333" y2="13770"/>
                        <a14:foregroundMark x1="22667" y1="10384" x2="25000" y2="11738"/>
                        <a14:foregroundMark x1="21667" y1="10609" x2="22000" y2="11061"/>
                        <a14:foregroundMark x1="21500" y1="11287" x2="21500" y2="11287"/>
                        <a14:foregroundMark x1="20167" y1="17381" x2="20167" y2="17381"/>
                        <a14:foregroundMark x1="16667" y1="25959" x2="21500" y2="35214"/>
                        <a14:foregroundMark x1="21500" y1="35214" x2="23167" y2="45824"/>
                        <a14:foregroundMark x1="15333" y1="29120" x2="8833" y2="24831"/>
                        <a14:foregroundMark x1="7500" y1="10609" x2="7500" y2="10609"/>
                        <a14:foregroundMark x1="6833" y1="10609" x2="6833" y2="10609"/>
                        <a14:foregroundMark x1="7333" y1="13544" x2="7333" y2="13544"/>
                        <a14:foregroundMark x1="7333" y1="15350" x2="7333" y2="15350"/>
                        <a14:foregroundMark x1="6500" y1="11512" x2="6500" y2="11512"/>
                        <a14:foregroundMark x1="6500" y1="11512" x2="6500" y2="11512"/>
                        <a14:foregroundMark x1="6167" y1="12190" x2="6167" y2="12190"/>
                        <a14:foregroundMark x1="6167" y1="12190" x2="6167" y2="12190"/>
                        <a14:foregroundMark x1="6167" y1="12190" x2="6167" y2="12190"/>
                        <a14:foregroundMark x1="6833" y1="7901" x2="6833" y2="7901"/>
                        <a14:foregroundMark x1="6833" y1="7901" x2="6833" y2="7901"/>
                        <a14:foregroundMark x1="6500" y1="7449" x2="6500" y2="7449"/>
                        <a14:foregroundMark x1="6500" y1="7223" x2="6500" y2="7223"/>
                        <a14:foregroundMark x1="6500" y1="9932" x2="6500" y2="9932"/>
                        <a14:foregroundMark x1="6500" y1="9707" x2="6500" y2="9707"/>
                        <a14:foregroundMark x1="6500" y1="9481" x2="6500" y2="9481"/>
                        <a14:foregroundMark x1="6500" y1="9029" x2="6500" y2="9029"/>
                        <a14:foregroundMark x1="6500" y1="8352" x2="6500" y2="8352"/>
                        <a14:foregroundMark x1="6167" y1="7449" x2="6167" y2="7449"/>
                        <a14:foregroundMark x1="8833" y1="10609" x2="8833" y2="10609"/>
                        <a14:foregroundMark x1="8833" y1="10609" x2="8833" y2="10609"/>
                        <a14:foregroundMark x1="9167" y1="10609" x2="9167" y2="10609"/>
                        <a14:foregroundMark x1="8833" y1="11512" x2="8833" y2="11512"/>
                        <a14:foregroundMark x1="14000" y1="83521" x2="14000" y2="83521"/>
                        <a14:foregroundMark x1="15833" y1="56208" x2="16333" y2="65463"/>
                        <a14:foregroundMark x1="16333" y1="65463" x2="15000" y2="66140"/>
                        <a14:foregroundMark x1="14667" y1="59142" x2="14500" y2="67043"/>
                        <a14:foregroundMark x1="13667" y1="71106" x2="13667" y2="71106"/>
                        <a14:foregroundMark x1="13167" y1="70429" x2="13167" y2="70429"/>
                        <a14:foregroundMark x1="13167" y1="67720" x2="13167" y2="67720"/>
                        <a14:foregroundMark x1="36000" y1="12867" x2="36000" y2="12867"/>
                        <a14:foregroundMark x1="29833" y1="91196" x2="29833" y2="91196"/>
                        <a14:foregroundMark x1="29167" y1="93454" x2="29167" y2="93454"/>
                        <a14:foregroundMark x1="28833" y1="90745" x2="28833" y2="90745"/>
                        <a14:foregroundMark x1="28667" y1="89165" x2="28667" y2="89165"/>
                        <a14:foregroundMark x1="28667" y1="89165" x2="28667" y2="89165"/>
                        <a14:foregroundMark x1="28667" y1="89165" x2="28667" y2="89165"/>
                        <a14:foregroundMark x1="29020" y1="97996" x2="29000" y2="97517"/>
                        <a14:foregroundMark x1="28667" y1="89616" x2="28916" y2="95522"/>
                        <a14:foregroundMark x1="20833" y1="85327" x2="21000" y2="95711"/>
                        <a14:foregroundMark x1="52667" y1="17833" x2="61000" y2="52822"/>
                        <a14:foregroundMark x1="61000" y1="52822" x2="61500" y2="62302"/>
                        <a14:foregroundMark x1="61500" y1="62302" x2="55833" y2="66817"/>
                        <a14:foregroundMark x1="55833" y1="66817" x2="52833" y2="56659"/>
                        <a14:foregroundMark x1="52833" y1="56659" x2="51167" y2="35214"/>
                        <a14:foregroundMark x1="43167" y1="12641" x2="47333" y2="39503"/>
                        <a14:foregroundMark x1="63833" y1="12641" x2="63833" y2="12641"/>
                        <a14:foregroundMark x1="65333" y1="10384" x2="65333" y2="10384"/>
                        <a14:foregroundMark x1="44333" y1="63657" x2="46333" y2="68397"/>
                        <a14:foregroundMark x1="45167" y1="67269" x2="46000" y2="70429"/>
                        <a14:foregroundMark x1="49833" y1="80813" x2="49833" y2="80813"/>
                        <a14:foregroundMark x1="54000" y1="79684" x2="54000" y2="79684"/>
                        <a14:foregroundMark x1="55333" y1="76975" x2="55167" y2="85553"/>
                        <a14:foregroundMark x1="55167" y1="85553" x2="55000" y2="86456"/>
                        <a14:foregroundMark x1="50333" y1="78555" x2="50833" y2="85102"/>
                        <a14:foregroundMark x1="51500" y1="76072" x2="49500" y2="91196"/>
                        <a14:foregroundMark x1="54000" y1="82844" x2="56000" y2="91648"/>
                        <a14:foregroundMark x1="56000" y1="91648" x2="55667" y2="93454"/>
                        <a14:foregroundMark x1="48667" y1="78781" x2="50333" y2="88713"/>
                        <a14:foregroundMark x1="50333" y1="88713" x2="49833" y2="92777"/>
                        <a14:foregroundMark x1="49667" y1="92099" x2="49667" y2="90971"/>
                        <a14:foregroundMark x1="79000" y1="11512" x2="85667" y2="39955"/>
                        <a14:foregroundMark x1="85667" y1="39955" x2="86000" y2="48533"/>
                        <a14:foregroundMark x1="86000" y1="48533" x2="82000" y2="55305"/>
                        <a14:foregroundMark x1="82000" y1="55305" x2="80833" y2="81038"/>
                        <a14:foregroundMark x1="80833" y1="81038" x2="80667" y2="81038"/>
                        <a14:foregroundMark x1="70833" y1="27088" x2="68333" y2="9707"/>
                        <a14:foregroundMark x1="68333" y1="9707" x2="68167" y2="4289"/>
                        <a14:foregroundMark x1="68833" y1="2257" x2="68833" y2="2257"/>
                        <a14:foregroundMark x1="81833" y1="79910" x2="81833" y2="79910"/>
                        <a14:foregroundMark x1="82000" y1="83070" x2="82000" y2="83070"/>
                        <a14:foregroundMark x1="83667" y1="91648" x2="83667" y2="91648"/>
                        <a14:foregroundMark x1="82167" y1="92777" x2="82167" y2="92777"/>
                        <a14:foregroundMark x1="80167" y1="93454" x2="80167" y2="93454"/>
                        <a14:foregroundMark x1="81833" y1="95485" x2="81833" y2="95485"/>
                        <a14:foregroundMark x1="84000" y1="96614" x2="84000" y2="96614"/>
                        <a14:foregroundMark x1="75167" y1="89616" x2="75167" y2="89616"/>
                        <a14:foregroundMark x1="74333" y1="90745" x2="74333" y2="90745"/>
                        <a14:foregroundMark x1="75000" y1="93002" x2="75000" y2="93002"/>
                        <a14:foregroundMark x1="75667" y1="93905" x2="75667" y2="93905"/>
                        <a14:foregroundMark x1="75833" y1="93454" x2="75833" y2="93454"/>
                        <a14:backgroundMark x1="79333" y1="86682" x2="79333" y2="86682"/>
                        <a14:backgroundMark x1="80000" y1="86230" x2="81000" y2="89616"/>
                        <a14:backgroundMark x1="24833" y1="88036" x2="25333" y2="9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1" r="60214"/>
          <a:stretch/>
        </p:blipFill>
        <p:spPr>
          <a:xfrm>
            <a:off x="3669614" y="1146432"/>
            <a:ext cx="748129" cy="13804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8B8E13-E0D4-4E28-9C71-16CF5A0AD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05" t="4840" r="33652"/>
          <a:stretch/>
        </p:blipFill>
        <p:spPr>
          <a:xfrm>
            <a:off x="1944080" y="1257712"/>
            <a:ext cx="506099" cy="1310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ACF9A2-7B3D-4669-B22F-01457333E0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217" b="4133"/>
          <a:stretch/>
        </p:blipFill>
        <p:spPr>
          <a:xfrm>
            <a:off x="7670307" y="1146432"/>
            <a:ext cx="2677526" cy="4759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2CD8E0-DACF-4294-B010-D4A6A7F5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92" y="3759693"/>
            <a:ext cx="6791533" cy="2517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08FCC5-720D-4C54-A90F-35DDA000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46" y="3249055"/>
            <a:ext cx="2895389" cy="33649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F73CAE-5D0D-437D-BBC3-1FFB2E1F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18613" cy="30983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7DA92D-7333-43C6-8EBD-7D242352C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874" y="3726968"/>
            <a:ext cx="6791533" cy="2517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8636D9-6C93-4D70-8AA4-B2BF2CAC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874" y="3841989"/>
            <a:ext cx="1472184" cy="644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-0.00509 L -0.44583 -0.00555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7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484270" y="2913770"/>
            <a:ext cx="3340232" cy="3340232"/>
          </a:xfrm>
          <a:prstGeom prst="ellipse">
            <a:avLst/>
          </a:prstGeom>
          <a:gradFill flip="none" rotWithShape="1">
            <a:gsLst>
              <a:gs pos="70000">
                <a:schemeClr val="bg2">
                  <a:lumMod val="50000"/>
                </a:schemeClr>
              </a:gs>
              <a:gs pos="9000">
                <a:schemeClr val="bg1"/>
              </a:gs>
              <a:gs pos="56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</a:rPr>
              <a:t>小孩</a:t>
            </a:r>
          </a:p>
        </p:txBody>
      </p:sp>
      <p:sp>
        <p:nvSpPr>
          <p:cNvPr id="5" name="椭圆 4"/>
          <p:cNvSpPr/>
          <p:nvPr/>
        </p:nvSpPr>
        <p:spPr>
          <a:xfrm>
            <a:off x="4478518" y="162554"/>
            <a:ext cx="3234964" cy="3234964"/>
          </a:xfrm>
          <a:prstGeom prst="ellipse">
            <a:avLst/>
          </a:prstGeom>
          <a:gradFill flip="none" rotWithShape="1">
            <a:gsLst>
              <a:gs pos="84000">
                <a:schemeClr val="tx1">
                  <a:lumMod val="95000"/>
                  <a:lumOff val="5000"/>
                </a:schemeClr>
              </a:gs>
              <a:gs pos="59000">
                <a:schemeClr val="bg1">
                  <a:lumMod val="65000"/>
                </a:schemeClr>
              </a:gs>
              <a:gs pos="39000">
                <a:schemeClr val="bg1">
                  <a:lumMod val="75000"/>
                </a:schemeClr>
              </a:gs>
              <a:gs pos="17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solidFill>
                  <a:schemeClr val="tx1"/>
                </a:solidFill>
              </a:rPr>
              <a:t>老年人</a:t>
            </a:r>
          </a:p>
        </p:txBody>
      </p:sp>
      <p:sp>
        <p:nvSpPr>
          <p:cNvPr id="6" name="椭圆 5"/>
          <p:cNvSpPr/>
          <p:nvPr/>
        </p:nvSpPr>
        <p:spPr>
          <a:xfrm>
            <a:off x="6357340" y="2913767"/>
            <a:ext cx="3340235" cy="3340235"/>
          </a:xfrm>
          <a:prstGeom prst="ellipse">
            <a:avLst/>
          </a:prstGeom>
          <a:gradFill>
            <a:gsLst>
              <a:gs pos="97000">
                <a:srgbClr val="0C0224"/>
              </a:gs>
              <a:gs pos="20000">
                <a:schemeClr val="bg1"/>
              </a:gs>
              <a:gs pos="62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医护</a:t>
            </a:r>
          </a:p>
        </p:txBody>
      </p:sp>
      <p:pic>
        <p:nvPicPr>
          <p:cNvPr id="3" name="图片 2" descr="IMG_20201024_2316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83920"/>
            <a:ext cx="8229600" cy="509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 bldLvl="0" animBg="1"/>
      <p:bldP spid="5" grpId="1" bldLvl="0" animBg="1"/>
      <p:bldP spid="5" grpId="2" bldLvl="0" animBg="1"/>
      <p:bldP spid="6" grpId="0" bldLvl="0" animBg="1"/>
      <p:bldP spid="6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0289" y="1371287"/>
            <a:ext cx="1079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3200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面临的问题</a:t>
            </a:r>
            <a:r>
              <a:rPr lang="en-US" altLang="zh-CN" sz="3200" kern="100" dirty="0">
                <a:solidFill>
                  <a:schemeClr val="bg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…</a:t>
            </a:r>
            <a:endParaRPr lang="zh-CN" altLang="zh-CN" sz="3200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289" y="2540788"/>
            <a:ext cx="119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1.</a:t>
            </a:r>
            <a:r>
              <a:rPr lang="zh-CN" altLang="en-US" sz="2000" dirty="0">
                <a:solidFill>
                  <a:schemeClr val="bg1"/>
                </a:solidFill>
              </a:rPr>
              <a:t>智能手机使用率低，多数老年人不会深入使用智能手机。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289" y="3125514"/>
            <a:ext cx="1023750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2.</a:t>
            </a:r>
            <a:r>
              <a:rPr lang="zh-CN" altLang="en-US" sz="2000" dirty="0">
                <a:solidFill>
                  <a:schemeClr val="bg1"/>
                </a:solidFill>
              </a:rPr>
              <a:t>聚集性活动多，感染风险增高。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289" y="3710240"/>
            <a:ext cx="669303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3.</a:t>
            </a:r>
            <a:r>
              <a:rPr lang="zh-CN" altLang="en-US" sz="2000" dirty="0">
                <a:solidFill>
                  <a:schemeClr val="bg1"/>
                </a:solidFill>
              </a:rPr>
              <a:t>大背景：冬季疫情极有可能反弹。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20" y="635788"/>
            <a:ext cx="517207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1686" y="1176615"/>
            <a:ext cx="7654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我们依然认同最简单也是最有效的手段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137618" y="1870730"/>
            <a:ext cx="99169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00" dirty="0">
                <a:solidFill>
                  <a:schemeClr val="bg1"/>
                </a:solidFill>
              </a:rPr>
              <a:t>居家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ea169e8196423f2dbdffe58bab6034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245" y="1192530"/>
            <a:ext cx="4138295" cy="4472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0070" y="3106420"/>
            <a:ext cx="10068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</a:rPr>
              <a:t>“</a:t>
            </a:r>
            <a:r>
              <a:rPr lang="zh-CN" altLang="en-US" sz="3600" i="1">
                <a:solidFill>
                  <a:schemeClr val="bg1"/>
                </a:solidFill>
              </a:rPr>
              <a:t>站在科技与人文的十字路口。</a:t>
            </a:r>
            <a:r>
              <a:rPr lang="en-US" altLang="zh-CN" sz="3600" i="1">
                <a:solidFill>
                  <a:schemeClr val="bg1"/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9920" y="1174690"/>
            <a:ext cx="706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基于此我们思考的问题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920" y="2072640"/>
            <a:ext cx="755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如何使居家不那么难熬？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9920" y="3264503"/>
            <a:ext cx="89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从正常生活开始思考</a:t>
            </a:r>
            <a:r>
              <a:rPr lang="en-US" altLang="zh-CN" sz="3200" dirty="0">
                <a:solidFill>
                  <a:schemeClr val="bg1"/>
                </a:solidFill>
              </a:rPr>
              <a:t>…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9920" y="4577953"/>
            <a:ext cx="529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奶奶：跳广场舞？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920" y="4033183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爷爷：打牌摆龙门阵？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920" y="2545507"/>
            <a:ext cx="311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痛点：娱乐方式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6000" y="3024554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利用多屏协同，构建出一个老年人居家生活平台</a:t>
            </a:r>
            <a:r>
              <a:rPr lang="en-US" altLang="zh-CN" sz="3600" dirty="0">
                <a:solidFill>
                  <a:schemeClr val="bg1"/>
                </a:solidFill>
              </a:rPr>
              <a:t>…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63800" y="2105561"/>
            <a:ext cx="7467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solidFill>
                  <a:schemeClr val="bg1"/>
                </a:solidFill>
              </a:rPr>
              <a:t>爱居家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0" y="3106469"/>
            <a:ext cx="10972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如何降低老年人的学习成本？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587</TotalTime>
  <Words>144</Words>
  <Application>Microsoft Office PowerPoint</Application>
  <PresentationFormat>宽屏</PresentationFormat>
  <Paragraphs>23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morningstar</dc:creator>
  <cp:lastModifiedBy>宋 治宏</cp:lastModifiedBy>
  <cp:revision>204</cp:revision>
  <dcterms:created xsi:type="dcterms:W3CDTF">2019-06-19T02:08:00Z</dcterms:created>
  <dcterms:modified xsi:type="dcterms:W3CDTF">2020-10-25T01:55:19Z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